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sldIdLst>
    <p:sldId id="265" r:id="rId3"/>
    <p:sldId id="256" r:id="rId4"/>
    <p:sldId id="267" r:id="rId5"/>
    <p:sldId id="303" r:id="rId6"/>
    <p:sldId id="302" r:id="rId7"/>
    <p:sldId id="270" r:id="rId8"/>
    <p:sldId id="271" r:id="rId9"/>
    <p:sldId id="272" r:id="rId10"/>
    <p:sldId id="274" r:id="rId11"/>
    <p:sldId id="278" r:id="rId12"/>
    <p:sldId id="283" r:id="rId13"/>
    <p:sldId id="284" r:id="rId14"/>
    <p:sldId id="279" r:id="rId15"/>
    <p:sldId id="304" r:id="rId16"/>
    <p:sldId id="300" r:id="rId17"/>
    <p:sldId id="301" r:id="rId18"/>
    <p:sldId id="282" r:id="rId19"/>
    <p:sldId id="29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900"/>
    <a:srgbClr val="EE8E03"/>
    <a:srgbClr val="F1B700"/>
    <a:srgbClr val="D3CD00"/>
    <a:srgbClr val="1BA3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9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-78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B846E-3A48-4F3C-908E-DCF25FE77428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419D6-EE8B-4EA1-9680-DB2A7636B1A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744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Insert the Name of exercise</a:t>
            </a:r>
          </a:p>
          <a:p>
            <a:r>
              <a:rPr lang="en-US" dirty="0"/>
              <a:t>Insert the date </a:t>
            </a:r>
            <a:r>
              <a:rPr lang="en-US"/>
              <a:t>of exercise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73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pictures depicting the most important observations during the exercise. </a:t>
            </a:r>
          </a:p>
          <a:p>
            <a:r>
              <a:rPr lang="en-US" dirty="0"/>
              <a:t>Include pictures where a gap/deficiency is observed.</a:t>
            </a:r>
          </a:p>
          <a:p>
            <a:r>
              <a:rPr lang="en-US" dirty="0"/>
              <a:t>Include pictures where a success is observed.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14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pictures depicting the most important observations during the exercise. </a:t>
            </a:r>
          </a:p>
          <a:p>
            <a:r>
              <a:rPr lang="en-US" dirty="0"/>
              <a:t>Include pictures where a gap/deficiency is observed.</a:t>
            </a:r>
          </a:p>
          <a:p>
            <a:r>
              <a:rPr lang="en-US" dirty="0"/>
              <a:t>Include pictures where a success is observed.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820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pictures depicting the most important observations during the exercise. </a:t>
            </a:r>
          </a:p>
          <a:p>
            <a:r>
              <a:rPr lang="en-US" dirty="0"/>
              <a:t>Include pictures where a gap/deficiency is observed.</a:t>
            </a:r>
          </a:p>
          <a:p>
            <a:r>
              <a:rPr lang="en-US" dirty="0"/>
              <a:t>Include pictures where a success is observed.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321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a breakdown of the most important observations/feedback.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235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a breakdown of the most important observations/feedback.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83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List</a:t>
            </a:r>
            <a:r>
              <a:rPr lang="en-US" baseline="0" dirty="0"/>
              <a:t> the main recommendations/action items to address gaps/deficiencies.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List the owner for each action item.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List the agreed date to have the action completed.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8975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List the main recommendations/action items to address gaps/deficiencies.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List the owner for each action item.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List the agreed date to have the action completed.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1027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the</a:t>
            </a:r>
            <a:r>
              <a:rPr lang="en-US" baseline="0" dirty="0"/>
              <a:t> exercise evaluators.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03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Scenario – A credible type of incident to base the</a:t>
            </a:r>
            <a:r>
              <a:rPr lang="en-US" baseline="0" dirty="0"/>
              <a:t> </a:t>
            </a:r>
            <a:r>
              <a:rPr lang="en-US" dirty="0"/>
              <a:t>exercise 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373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Objectives – What do you want to test and what outcomes you want? – Must be “SMART”</a:t>
            </a:r>
          </a:p>
          <a:p>
            <a:r>
              <a:rPr lang="en-US" dirty="0"/>
              <a:t>Consider the following: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Incident escalation by service provider/other stakeholders.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test the emergency call reception and information handling by 911 Command &amp; Control Center.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ascertain the PES response times to the incident location.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Control of the Hot Zone &amp; Warm Zone/other areas.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observe rescue/other emergency procedures.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observe medical stabilization of the casualty before transport to KH/other medical emergency procedures.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observe that site specific emergency</a:t>
            </a:r>
            <a:r>
              <a:rPr lang="en-US" baseline="0" dirty="0"/>
              <a:t> protocol is followed.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To observe if equipment was available and used/deployed in the correct way e.g. chemical spill kit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95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Participants/responders/emergency support functions</a:t>
            </a:r>
            <a:r>
              <a:rPr lang="en-US" baseline="0" dirty="0"/>
              <a:t> who will respond and follow emergency procedures. Consider the following: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baseline="0" dirty="0"/>
              <a:t>911 CCC &amp; Campus Security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baseline="0" dirty="0"/>
              <a:t>HSE Fire &amp; Emergency Services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baseline="0" dirty="0"/>
              <a:t>KAUST Health EMS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US" baseline="0" dirty="0"/>
              <a:t>(Name of other stakeholders)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Exercise observers will assess execution of procedures and provide feedback during the hot debrief. Feedback will be captured in the observations section.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187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any challenges to perform the exercise.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079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Consider the following: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Ingress/egress of emergency responders/vehicles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Hazardous materials/gasses – harmful chemicals/gasses potentially present at</a:t>
            </a:r>
            <a:r>
              <a:rPr lang="en-US" baseline="0" dirty="0"/>
              <a:t> the site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Possibility of limited ventilation and higher temperatures inside buildings/confines</a:t>
            </a:r>
            <a:r>
              <a:rPr lang="en-US" baseline="0" dirty="0"/>
              <a:t> spaces.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Possibility of poor visibility/illumination.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Challenges</a:t>
            </a:r>
            <a:r>
              <a:rPr lang="en-US" baseline="0" dirty="0"/>
              <a:t> related to emergency operations in/near/on/under </a:t>
            </a:r>
            <a:r>
              <a:rPr lang="en-US" dirty="0"/>
              <a:t>water.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Trip and fall hazards.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Challenges related to emergency operations/rescues performed</a:t>
            </a:r>
            <a:r>
              <a:rPr lang="en-US" baseline="0" dirty="0"/>
              <a:t> at h</a:t>
            </a:r>
            <a:r>
              <a:rPr lang="en-US" dirty="0"/>
              <a:t>eights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885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Hot debrief should be conducted after the end of the exercise and attended by observers to provide input.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092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Provide location,</a:t>
            </a:r>
            <a:r>
              <a:rPr lang="en-US" baseline="0" dirty="0"/>
              <a:t> date and time of the exercise.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Provide a map with an overview of the exercise location.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7146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 pictures depicting</a:t>
            </a:r>
            <a:r>
              <a:rPr lang="en-US" baseline="0" dirty="0"/>
              <a:t> the most important observations during the exercise</a:t>
            </a:r>
            <a:r>
              <a:rPr lang="en-US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Include pictures where a gap/deficiency is observed.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Include pictures</a:t>
            </a:r>
            <a:r>
              <a:rPr lang="en-US" baseline="0" dirty="0"/>
              <a:t> where a success is observed.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8419D6-EE8B-4EA1-9680-DB2A7636B1A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572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03315"/>
            <a:ext cx="9144000" cy="130664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16629"/>
            <a:ext cx="9144000" cy="58085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2496" y="387144"/>
            <a:ext cx="2926334" cy="371888"/>
          </a:xfrm>
          <a:prstGeom prst="rect">
            <a:avLst/>
          </a:prstGeom>
        </p:spPr>
      </p:pic>
      <p:grpSp>
        <p:nvGrpSpPr>
          <p:cNvPr id="12" name="Group 11"/>
          <p:cNvGrpSpPr/>
          <p:nvPr userDrawn="1"/>
        </p:nvGrpSpPr>
        <p:grpSpPr>
          <a:xfrm>
            <a:off x="0" y="6420678"/>
            <a:ext cx="12192000" cy="437322"/>
            <a:chOff x="0" y="5685479"/>
            <a:chExt cx="11284084" cy="243191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5685479"/>
              <a:ext cx="2821021" cy="243191"/>
            </a:xfrm>
            <a:prstGeom prst="rect">
              <a:avLst/>
            </a:prstGeom>
            <a:solidFill>
              <a:srgbClr val="1BA3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821021" y="5685479"/>
              <a:ext cx="2821021" cy="243191"/>
            </a:xfrm>
            <a:prstGeom prst="rect">
              <a:avLst/>
            </a:prstGeom>
            <a:solidFill>
              <a:srgbClr val="D3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642042" y="5685479"/>
              <a:ext cx="2821021" cy="243191"/>
            </a:xfrm>
            <a:prstGeom prst="rect">
              <a:avLst/>
            </a:prstGeom>
            <a:solidFill>
              <a:srgbClr val="EE8E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8463063" y="5685479"/>
              <a:ext cx="2821021" cy="243191"/>
            </a:xfrm>
            <a:prstGeom prst="rect">
              <a:avLst/>
            </a:prstGeom>
            <a:solidFill>
              <a:srgbClr val="F4B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0563AA9-7B41-2B45-B15A-DAC774A555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34005" y="151319"/>
            <a:ext cx="2857995" cy="6717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414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95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50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582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BC968B6-664A-064D-9347-65619F231A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2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7600545" cy="10303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1395434"/>
            <a:ext cx="12192000" cy="45719"/>
            <a:chOff x="0" y="5685479"/>
            <a:chExt cx="11284084" cy="243191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5685479"/>
              <a:ext cx="2821021" cy="243191"/>
            </a:xfrm>
            <a:prstGeom prst="rect">
              <a:avLst/>
            </a:prstGeom>
            <a:solidFill>
              <a:srgbClr val="1BA3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821021" y="5685479"/>
              <a:ext cx="2821021" cy="243191"/>
            </a:xfrm>
            <a:prstGeom prst="rect">
              <a:avLst/>
            </a:prstGeom>
            <a:solidFill>
              <a:srgbClr val="D3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642042" y="5685479"/>
              <a:ext cx="2821021" cy="243191"/>
            </a:xfrm>
            <a:prstGeom prst="rect">
              <a:avLst/>
            </a:prstGeom>
            <a:solidFill>
              <a:srgbClr val="EE8E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8463063" y="5685479"/>
              <a:ext cx="2821021" cy="243191"/>
            </a:xfrm>
            <a:prstGeom prst="rect">
              <a:avLst/>
            </a:prstGeom>
            <a:solidFill>
              <a:srgbClr val="F4B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n>
                  <a:noFill/>
                </a:ln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D0563AA9-7B41-2B45-B15A-DAC774A555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34005" y="140713"/>
            <a:ext cx="2857995" cy="671728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415" y="639074"/>
            <a:ext cx="2926334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7600545" cy="103030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A347AB-9945-4B53-B4DD-7D148B6BFD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1/23/2024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FDEAC6-B080-4624-879F-9ABE5B6167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1395434"/>
            <a:ext cx="12192000" cy="45719"/>
            <a:chOff x="0" y="5685479"/>
            <a:chExt cx="11284084" cy="243191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5685479"/>
              <a:ext cx="2821021" cy="243191"/>
            </a:xfrm>
            <a:prstGeom prst="rect">
              <a:avLst/>
            </a:prstGeom>
            <a:solidFill>
              <a:srgbClr val="1BA3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821021" y="5685479"/>
              <a:ext cx="2821021" cy="243191"/>
            </a:xfrm>
            <a:prstGeom prst="rect">
              <a:avLst/>
            </a:prstGeom>
            <a:solidFill>
              <a:srgbClr val="D3C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642042" y="5685479"/>
              <a:ext cx="2821021" cy="243191"/>
            </a:xfrm>
            <a:prstGeom prst="rect">
              <a:avLst/>
            </a:prstGeom>
            <a:solidFill>
              <a:srgbClr val="EE8E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8463063" y="5685479"/>
              <a:ext cx="2821021" cy="243191"/>
            </a:xfrm>
            <a:prstGeom prst="rect">
              <a:avLst/>
            </a:prstGeom>
            <a:solidFill>
              <a:srgbClr val="F4B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D0563AA9-7B41-2B45-B15A-DAC774A555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34005" y="140713"/>
            <a:ext cx="2857995" cy="671728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415" y="639074"/>
            <a:ext cx="2926334" cy="37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6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24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11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5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1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75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13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347AB-9945-4B53-B4DD-7D148B6BFD76}" type="datetimeFigureOut">
              <a:rPr lang="en-US" smtClean="0"/>
              <a:t>1/23/2024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EAC6-B080-4624-879F-9ABE5B616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749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A347AB-9945-4B53-B4DD-7D148B6BFD7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1/23/2024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FDEAC6-B080-4624-879F-9ABE5B6167F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528342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29100" y="2696154"/>
            <a:ext cx="7200637" cy="2067272"/>
          </a:xfrm>
        </p:spPr>
        <p:txBody>
          <a:bodyPr>
            <a:noAutofit/>
          </a:bodyPr>
          <a:lstStyle/>
          <a:p>
            <a:pPr algn="l"/>
            <a:r>
              <a:rPr lang="en-US" sz="3600" b="1" dirty="0">
                <a:solidFill>
                  <a:srgbClr val="80715D"/>
                </a:solidFill>
                <a:latin typeface="Raleway Aligned Aligned ExtraBo" panose="020B0003030101060003" pitchFamily="34" charset="77"/>
              </a:rPr>
              <a:t>Emergency Drill/Exercise (Live)</a:t>
            </a:r>
            <a:br>
              <a:rPr lang="en-US" sz="3600" b="1" dirty="0">
                <a:solidFill>
                  <a:srgbClr val="80715D"/>
                </a:solidFill>
                <a:latin typeface="Raleway Aligned Aligned ExtraBo" panose="020B0003030101060003" pitchFamily="34" charset="77"/>
              </a:rPr>
            </a:br>
            <a:r>
              <a:rPr lang="en-US" sz="3600" b="1" dirty="0">
                <a:solidFill>
                  <a:srgbClr val="FF0000"/>
                </a:solidFill>
                <a:latin typeface="Raleway Aligned Aligned ExtraBo" panose="020B0003030101060003" pitchFamily="34" charset="77"/>
              </a:rPr>
              <a:t>Name:</a:t>
            </a:r>
            <a:br>
              <a:rPr lang="en-US" sz="3600" b="1" dirty="0">
                <a:solidFill>
                  <a:srgbClr val="FF0000"/>
                </a:solidFill>
                <a:latin typeface="Raleway Aligned Aligned ExtraBo" panose="020B0003030101060003" pitchFamily="34" charset="77"/>
              </a:rPr>
            </a:br>
            <a:r>
              <a:rPr lang="en-US" sz="3600" b="1" dirty="0">
                <a:solidFill>
                  <a:srgbClr val="FF0000"/>
                </a:solidFill>
                <a:latin typeface="Raleway Aligned Aligned ExtraBo" panose="020B0003030101060003" pitchFamily="34" charset="77"/>
              </a:rPr>
              <a:t>Date:</a:t>
            </a:r>
            <a:br>
              <a:rPr lang="en-US" sz="3600" b="1" dirty="0">
                <a:solidFill>
                  <a:srgbClr val="FF0000"/>
                </a:solidFill>
                <a:latin typeface="Raleway Aligned Aligned ExtraBo" panose="020B0003030101060003" pitchFamily="34" charset="77"/>
              </a:rPr>
            </a:br>
            <a:r>
              <a:rPr lang="en-US" sz="3600" b="1" dirty="0">
                <a:solidFill>
                  <a:srgbClr val="FF0000"/>
                </a:solidFill>
                <a:latin typeface="Raleway Aligned Aligned ExtraBo" panose="020B0003030101060003" pitchFamily="34" charset="77"/>
              </a:rPr>
              <a:t> 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76774" y="4604575"/>
            <a:ext cx="2771775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400" i="1" dirty="0">
              <a:solidFill>
                <a:srgbClr val="009999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329966" y="1653957"/>
            <a:ext cx="380998" cy="380445"/>
          </a:xfrm>
          <a:prstGeom prst="ellipse">
            <a:avLst/>
          </a:prstGeom>
          <a:solidFill>
            <a:srgbClr val="FDC435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082441" y="1653957"/>
            <a:ext cx="380998" cy="380445"/>
          </a:xfrm>
          <a:prstGeom prst="ellipse">
            <a:avLst/>
          </a:prstGeom>
          <a:solidFill>
            <a:srgbClr val="FF9933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882541" y="1653957"/>
            <a:ext cx="380998" cy="380445"/>
          </a:xfrm>
          <a:prstGeom prst="ellipse">
            <a:avLst/>
          </a:prstGeom>
          <a:solidFill>
            <a:srgbClr val="009999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635016" y="1653957"/>
            <a:ext cx="380998" cy="380445"/>
          </a:xfrm>
          <a:prstGeom prst="ellipse">
            <a:avLst/>
          </a:prstGeom>
          <a:solidFill>
            <a:srgbClr val="ABCF5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6FB5209-FE85-9841-81DE-3575E9DA3622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7404" y="5543309"/>
            <a:ext cx="3857600" cy="87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647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Pictures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800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Pictures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72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Pictures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1423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 &amp; Feedback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402992"/>
              </p:ext>
            </p:extLst>
          </p:nvPr>
        </p:nvGraphicFramePr>
        <p:xfrm>
          <a:off x="191386" y="1506649"/>
          <a:ext cx="11759609" cy="5166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8445">
                  <a:extLst>
                    <a:ext uri="{9D8B030D-6E8A-4147-A177-3AD203B41FA5}">
                      <a16:colId xmlns:a16="http://schemas.microsoft.com/office/drawing/2014/main" val="3453773644"/>
                    </a:ext>
                  </a:extLst>
                </a:gridCol>
                <a:gridCol w="7251164">
                  <a:extLst>
                    <a:ext uri="{9D8B030D-6E8A-4147-A177-3AD203B41FA5}">
                      <a16:colId xmlns:a16="http://schemas.microsoft.com/office/drawing/2014/main" val="1290834096"/>
                    </a:ext>
                  </a:extLst>
                </a:gridCol>
              </a:tblGrid>
              <a:tr h="738133">
                <a:tc>
                  <a:txBody>
                    <a:bodyPr/>
                    <a:lstStyle/>
                    <a:p>
                      <a:r>
                        <a:rPr lang="en-US" dirty="0"/>
                        <a:t>Scenario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Evaluator</a:t>
                      </a:r>
                      <a:r>
                        <a:rPr lang="en-US" baseline="0" dirty="0"/>
                        <a:t> Observations/Comments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152724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100694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640016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118106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56995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386269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78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6429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 &amp; Feedback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1386" y="1506649"/>
          <a:ext cx="11759609" cy="5166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8445">
                  <a:extLst>
                    <a:ext uri="{9D8B030D-6E8A-4147-A177-3AD203B41FA5}">
                      <a16:colId xmlns:a16="http://schemas.microsoft.com/office/drawing/2014/main" val="3453773644"/>
                    </a:ext>
                  </a:extLst>
                </a:gridCol>
                <a:gridCol w="7251164">
                  <a:extLst>
                    <a:ext uri="{9D8B030D-6E8A-4147-A177-3AD203B41FA5}">
                      <a16:colId xmlns:a16="http://schemas.microsoft.com/office/drawing/2014/main" val="1290834096"/>
                    </a:ext>
                  </a:extLst>
                </a:gridCol>
              </a:tblGrid>
              <a:tr h="738133">
                <a:tc>
                  <a:txBody>
                    <a:bodyPr/>
                    <a:lstStyle/>
                    <a:p>
                      <a:r>
                        <a:rPr lang="en-US" dirty="0"/>
                        <a:t>Scenario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Evaluator</a:t>
                      </a:r>
                      <a:r>
                        <a:rPr lang="en-US" baseline="0" dirty="0"/>
                        <a:t> Observations/Comments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152724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100694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640016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8118106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5356995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386269"/>
                  </a:ext>
                </a:extLst>
              </a:tr>
              <a:tr h="7381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784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922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285" y="263071"/>
            <a:ext cx="8177487" cy="1030309"/>
          </a:xfrm>
        </p:spPr>
        <p:txBody>
          <a:bodyPr>
            <a:normAutofit/>
          </a:bodyPr>
          <a:lstStyle/>
          <a:p>
            <a:r>
              <a:rPr lang="en-US" dirty="0"/>
              <a:t>Recommendations/Action Items </a:t>
            </a: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0786113"/>
              </p:ext>
            </p:extLst>
          </p:nvPr>
        </p:nvGraphicFramePr>
        <p:xfrm>
          <a:off x="0" y="1481661"/>
          <a:ext cx="12192000" cy="64091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92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1900" dirty="0"/>
                        <a:t>#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Recommendation / Action Item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Owner / Due Date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b="0" i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7225732"/>
                  </a:ext>
                </a:extLst>
              </a:tr>
              <a:tr h="633155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baseline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baseline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22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682" y="271236"/>
            <a:ext cx="8071351" cy="1030309"/>
          </a:xfrm>
        </p:spPr>
        <p:txBody>
          <a:bodyPr>
            <a:normAutofit/>
          </a:bodyPr>
          <a:lstStyle/>
          <a:p>
            <a:r>
              <a:rPr lang="en-US" dirty="0"/>
              <a:t>Recommendations/Action Items 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132424"/>
              </p:ext>
            </p:extLst>
          </p:nvPr>
        </p:nvGraphicFramePr>
        <p:xfrm>
          <a:off x="0" y="1481661"/>
          <a:ext cx="12192000" cy="640911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92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9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9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r>
                        <a:rPr lang="en-US" sz="1900" dirty="0"/>
                        <a:t>#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Recommendation / Action Item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Owner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b="0" i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7225732"/>
                  </a:ext>
                </a:extLst>
              </a:tr>
              <a:tr h="633155"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baseline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baseline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/>
                    </a:p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333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Evaluators 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818461"/>
              </p:ext>
            </p:extLst>
          </p:nvPr>
        </p:nvGraphicFramePr>
        <p:xfrm>
          <a:off x="707891" y="1687675"/>
          <a:ext cx="9144000" cy="4623691"/>
        </p:xfrm>
        <a:graphic>
          <a:graphicData uri="http://schemas.openxmlformats.org/drawingml/2006/table">
            <a:tbl>
              <a:tblPr firstRow="1" bandRow="1"/>
              <a:tblGrid>
                <a:gridCol w="3876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7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47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dirty="0"/>
                        <a:t>Name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baseline="0" dirty="0"/>
                        <a:t>Area of Observation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2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2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2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800" dirty="0">
                        <a:latin typeface="+mn-lt"/>
                      </a:endParaRPr>
                    </a:p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2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2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2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  <a:p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35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7463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7200" dirty="0"/>
          </a:p>
          <a:p>
            <a:pPr marL="0" indent="0" algn="ctr">
              <a:buNone/>
            </a:pPr>
            <a:r>
              <a:rPr lang="en-US" sz="7200" dirty="0"/>
              <a:t>End of Report</a:t>
            </a:r>
            <a:br>
              <a:rPr lang="en-US" sz="7200" dirty="0"/>
            </a:br>
            <a:br>
              <a:rPr lang="en-US" sz="7200" dirty="0"/>
            </a:br>
            <a:endParaRPr lang="en-US" sz="7200" cap="small" dirty="0"/>
          </a:p>
        </p:txBody>
      </p:sp>
    </p:spTree>
    <p:extLst>
      <p:ext uri="{BB962C8B-B14F-4D97-AF65-F5344CB8AC3E}">
        <p14:creationId xmlns:p14="http://schemas.microsoft.com/office/powerpoint/2010/main" val="35948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186" y="824030"/>
            <a:ext cx="7369074" cy="80114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Drill/Exercise Scenario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1372" y="2071482"/>
            <a:ext cx="10122434" cy="4180114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		</a:t>
            </a:r>
          </a:p>
          <a:p>
            <a:pPr algn="l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06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Objectives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92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Participants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44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Drill/Exercise Hazards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336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719" y="1021976"/>
            <a:ext cx="7678025" cy="261258"/>
          </a:xfrm>
        </p:spPr>
        <p:txBody>
          <a:bodyPr>
            <a:normAutofit fontScale="90000"/>
          </a:bodyPr>
          <a:lstStyle/>
          <a:p>
            <a:r>
              <a:rPr lang="en-US" dirty="0"/>
              <a:t>Site Specific Challenges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4428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616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 case of live exercises:</a:t>
            </a:r>
          </a:p>
          <a:p>
            <a:r>
              <a:rPr lang="en-US" dirty="0"/>
              <a:t>The Exercise Director (HSE Emergency Manager or other Manager directing the exercise) will have final say on Exercise Start and End Times.</a:t>
            </a:r>
          </a:p>
          <a:p>
            <a:r>
              <a:rPr lang="en-US" dirty="0"/>
              <a:t>The Exercise Director will have final say on Exercise Safety and Termination.</a:t>
            </a:r>
          </a:p>
          <a:p>
            <a:r>
              <a:rPr lang="en-US" dirty="0"/>
              <a:t>Any real emergency incident will terminate the exercise.</a:t>
            </a:r>
          </a:p>
          <a:p>
            <a:r>
              <a:rPr lang="en-US" dirty="0"/>
              <a:t>If the exercise requires termination an Exercise Director will issue the command “Exercise Termination, Exercise Termination, Exercise Termination”.</a:t>
            </a:r>
          </a:p>
          <a:p>
            <a:r>
              <a:rPr lang="en-US" dirty="0"/>
              <a:t>At the end of the exercise the Exercise Director will call “End-Ex” or “End of exercise”.</a:t>
            </a:r>
          </a:p>
          <a:p>
            <a:r>
              <a:rPr lang="en-US" dirty="0"/>
              <a:t>The exercise will be evaluated, a debriefing conducted and final report issued.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553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Location, Date &amp;Time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Location:</a:t>
            </a:r>
          </a:p>
          <a:p>
            <a:r>
              <a:rPr lang="en-US" dirty="0"/>
              <a:t>Date:</a:t>
            </a:r>
          </a:p>
          <a:p>
            <a:r>
              <a:rPr lang="en-US" dirty="0"/>
              <a:t>Time: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Up Arrow 6"/>
          <p:cNvSpPr/>
          <p:nvPr/>
        </p:nvSpPr>
        <p:spPr>
          <a:xfrm rot="16200000">
            <a:off x="9653423" y="3700024"/>
            <a:ext cx="484632" cy="978408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8420986" y="3732028"/>
            <a:ext cx="9144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5-Point Star 9"/>
          <p:cNvSpPr/>
          <p:nvPr/>
        </p:nvSpPr>
        <p:spPr>
          <a:xfrm>
            <a:off x="8718697" y="4003158"/>
            <a:ext cx="154173" cy="143539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Insert map to indicate the exercise location</a:t>
            </a:r>
          </a:p>
        </p:txBody>
      </p:sp>
    </p:spTree>
    <p:extLst>
      <p:ext uri="{BB962C8B-B14F-4D97-AF65-F5344CB8AC3E}">
        <p14:creationId xmlns:p14="http://schemas.microsoft.com/office/powerpoint/2010/main" val="3786683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Drill/Exercise Pictures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621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11238</TotalTime>
  <Words>809</Words>
  <Application>Microsoft Office PowerPoint</Application>
  <PresentationFormat>Widescreen</PresentationFormat>
  <Paragraphs>128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Century Gothic</vt:lpstr>
      <vt:lpstr>Courier New</vt:lpstr>
      <vt:lpstr>Raleway Aligned Aligned ExtraBo</vt:lpstr>
      <vt:lpstr>Office Theme</vt:lpstr>
      <vt:lpstr>1_Office Theme</vt:lpstr>
      <vt:lpstr>Emergency Drill/Exercise (Live) Name: Date:   </vt:lpstr>
      <vt:lpstr>Drill/Exercise Scenario</vt:lpstr>
      <vt:lpstr>Drill/Exercise Objectives </vt:lpstr>
      <vt:lpstr>Drill/Exercise Participants</vt:lpstr>
      <vt:lpstr>Drill/Exercise Hazards  </vt:lpstr>
      <vt:lpstr>Site Specific Challenges </vt:lpstr>
      <vt:lpstr>Drill/Exercise Control</vt:lpstr>
      <vt:lpstr>Drill/Exercise Location, Date &amp;Time</vt:lpstr>
      <vt:lpstr>Drill/Exercise Pictures</vt:lpstr>
      <vt:lpstr>Drill/Exercise Pictures</vt:lpstr>
      <vt:lpstr>Drill/Exercise Pictures</vt:lpstr>
      <vt:lpstr>Drill/Exercise Pictures</vt:lpstr>
      <vt:lpstr>Observations &amp; Feedback </vt:lpstr>
      <vt:lpstr>Observations &amp; Feedback </vt:lpstr>
      <vt:lpstr>Recommendations/Action Items </vt:lpstr>
      <vt:lpstr>Recommendations/Action Items </vt:lpstr>
      <vt:lpstr>Drill/Exercise Evaluators </vt:lpstr>
      <vt:lpstr>PowerPoint Presentation</vt:lpstr>
    </vt:vector>
  </TitlesOfParts>
  <Company>KAUST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Choungyoun Park</dc:creator>
  <cp:lastModifiedBy>Albert Du Plessis</cp:lastModifiedBy>
  <cp:revision>82</cp:revision>
  <dcterms:created xsi:type="dcterms:W3CDTF">2020-08-20T06:17:42Z</dcterms:created>
  <dcterms:modified xsi:type="dcterms:W3CDTF">2024-01-23T07:38:00Z</dcterms:modified>
</cp:coreProperties>
</file>