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33"/>
  </p:notesMasterIdLst>
  <p:sldIdLst>
    <p:sldId id="265" r:id="rId4"/>
    <p:sldId id="298" r:id="rId5"/>
    <p:sldId id="308" r:id="rId6"/>
    <p:sldId id="305" r:id="rId7"/>
    <p:sldId id="306" r:id="rId8"/>
    <p:sldId id="312" r:id="rId9"/>
    <p:sldId id="332" r:id="rId10"/>
    <p:sldId id="362" r:id="rId11"/>
    <p:sldId id="316" r:id="rId12"/>
    <p:sldId id="338" r:id="rId13"/>
    <p:sldId id="357" r:id="rId14"/>
    <p:sldId id="358" r:id="rId15"/>
    <p:sldId id="359" r:id="rId16"/>
    <p:sldId id="360" r:id="rId17"/>
    <p:sldId id="350" r:id="rId18"/>
    <p:sldId id="335" r:id="rId19"/>
    <p:sldId id="361" r:id="rId20"/>
    <p:sldId id="365" r:id="rId21"/>
    <p:sldId id="364" r:id="rId22"/>
    <p:sldId id="314" r:id="rId23"/>
    <p:sldId id="366" r:id="rId24"/>
    <p:sldId id="367" r:id="rId25"/>
    <p:sldId id="356" r:id="rId26"/>
    <p:sldId id="368" r:id="rId27"/>
    <p:sldId id="369" r:id="rId28"/>
    <p:sldId id="326" r:id="rId29"/>
    <p:sldId id="327" r:id="rId30"/>
    <p:sldId id="355" r:id="rId31"/>
    <p:sldId id="275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900"/>
    <a:srgbClr val="EE8E03"/>
    <a:srgbClr val="F1B700"/>
    <a:srgbClr val="D3CD00"/>
    <a:srgbClr val="1BA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64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82F0BE-22FA-4C97-A0D2-F23785257CF9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990E42-1462-47F2-8DD6-84279AA2F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3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frame above is an example of</a:t>
            </a:r>
            <a:r>
              <a:rPr lang="en-US" baseline="0" dirty="0"/>
              <a:t> time allocation for the exercise segments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0E42-1462-47F2-8DD6-84279AA2F27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27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Provide bullet points of action steps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0E42-1462-47F2-8DD6-84279AA2F2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29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inject could</a:t>
            </a:r>
            <a:r>
              <a:rPr lang="en-US" baseline="0" dirty="0"/>
              <a:t> focus on communications procedures.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0E42-1462-47F2-8DD6-84279AA2F27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31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C6E63B0D-E10E-4FAF-92AF-3FA636D3888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9135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</a:t>
            </a:r>
            <a:r>
              <a:rPr lang="en-US" baseline="0" dirty="0"/>
              <a:t> inject could focus on workaround procedures for systems impacted/equipment down time.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C6E63B0D-E10E-4FAF-92AF-3FA636D3888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20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2825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C6E63B0D-E10E-4FAF-92AF-3FA636D3888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22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762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C6E63B0D-E10E-4FAF-92AF-3FA636D3888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25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665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Provide information which could lead up to and result into an emergency situation.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C6E63B0D-E10E-4FAF-92AF-3FA636D3888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4306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inject could focus on an incident</a:t>
            </a:r>
            <a:r>
              <a:rPr lang="en-US" baseline="0" dirty="0"/>
              <a:t> which occurred and require activation of the emergency response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0E42-1462-47F2-8DD6-84279AA2F27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28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C6E63B0D-E10E-4FAF-92AF-3FA636D3888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9250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Provide bullet points of the procedure to be followed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0E42-1462-47F2-8DD6-84279AA2F2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91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Provide bullet points of action steps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0E42-1462-47F2-8DD6-84279AA2F27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53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Provide bullet points of action steps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0E42-1462-47F2-8DD6-84279AA2F27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32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Provide bullet points of action steps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0E42-1462-47F2-8DD6-84279AA2F27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44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Provide bullet points of action steps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0E42-1462-47F2-8DD6-84279AA2F2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3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03315"/>
            <a:ext cx="9144000" cy="130664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16629"/>
            <a:ext cx="9144000" cy="5808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496" y="387144"/>
            <a:ext cx="2926334" cy="37188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0" y="6420678"/>
            <a:ext cx="12192000" cy="437322"/>
            <a:chOff x="0" y="5685479"/>
            <a:chExt cx="11284084" cy="243191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5685479"/>
              <a:ext cx="2821021" cy="243191"/>
            </a:xfrm>
            <a:prstGeom prst="rect">
              <a:avLst/>
            </a:prstGeom>
            <a:solidFill>
              <a:srgbClr val="1BA3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821021" y="5685479"/>
              <a:ext cx="2821021" cy="243191"/>
            </a:xfrm>
            <a:prstGeom prst="rect">
              <a:avLst/>
            </a:prstGeom>
            <a:solidFill>
              <a:srgbClr val="D3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642042" y="5685479"/>
              <a:ext cx="2821021" cy="243191"/>
            </a:xfrm>
            <a:prstGeom prst="rect">
              <a:avLst/>
            </a:prstGeom>
            <a:solidFill>
              <a:srgbClr val="EE8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463063" y="5685479"/>
              <a:ext cx="2821021" cy="243191"/>
            </a:xfrm>
            <a:prstGeom prst="rect">
              <a:avLst/>
            </a:prstGeom>
            <a:solidFill>
              <a:srgbClr val="F4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0563AA9-7B41-2B45-B15A-DAC774A555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005" y="151319"/>
            <a:ext cx="2857995" cy="67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1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47AB-9945-4B53-B4DD-7D148B6BFD76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EAC6-B080-4624-879F-9ABE5B616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5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47AB-9945-4B53-B4DD-7D148B6BFD76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EAC6-B080-4624-879F-9ABE5B616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5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47AB-9945-4B53-B4DD-7D148B6BFD76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EAC6-B080-4624-879F-9ABE5B616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8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C968B6-664A-064D-9347-65619F231A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26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72FD15A-113C-3042-A21C-2AE7F576C623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173842"/>
            <a:ext cx="7416800" cy="66734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33">
                <a:solidFill>
                  <a:srgbClr val="5D807E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438400"/>
            <a:ext cx="4470400" cy="3212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3200">
                <a:solidFill>
                  <a:schemeClr val="bg1"/>
                </a:solidFill>
              </a:defRPr>
            </a:lvl2pPr>
            <a:lvl3pPr>
              <a:buFontTx/>
              <a:buNone/>
              <a:defRPr sz="2667">
                <a:solidFill>
                  <a:schemeClr val="bg1"/>
                </a:solidFill>
              </a:defRPr>
            </a:lvl3pPr>
            <a:lvl4pPr>
              <a:buFontTx/>
              <a:buNone/>
              <a:defRPr sz="2400">
                <a:solidFill>
                  <a:schemeClr val="bg1"/>
                </a:solidFill>
              </a:defRPr>
            </a:lvl4pPr>
            <a:lvl5pPr>
              <a:buFontTx/>
              <a:buNone/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3"/>
          </p:nvPr>
        </p:nvSpPr>
        <p:spPr>
          <a:xfrm>
            <a:off x="7010400" y="2438400"/>
            <a:ext cx="4470400" cy="3212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79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6D4DF0-62F5-264C-898F-EC80A90D9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86706"/>
            <a:ext cx="12192000" cy="3771295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 rotWithShape="1">
          <a:blip r:embed="rId3">
            <a:duotone>
              <a:prstClr val="black"/>
              <a:srgbClr val="CEDDD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t="4798" r="41605" b="52264"/>
          <a:stretch/>
        </p:blipFill>
        <p:spPr bwMode="auto">
          <a:xfrm>
            <a:off x="9347196" y="1"/>
            <a:ext cx="2860515" cy="21004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1" y="2100412"/>
            <a:ext cx="12207708" cy="1828800"/>
          </a:xfrm>
          <a:prstGeom prst="rect">
            <a:avLst/>
          </a:prstGeom>
          <a:solidFill>
            <a:srgbClr val="14A3A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48768" tIns="48768" rIns="48768" bIns="48768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79213" y="2348896"/>
            <a:ext cx="10058400" cy="812800"/>
          </a:xfrm>
        </p:spPr>
        <p:txBody>
          <a:bodyPr>
            <a:no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9213" y="3098801"/>
            <a:ext cx="10058400" cy="46929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33" cap="all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of the presentation</a:t>
            </a:r>
          </a:p>
        </p:txBody>
      </p:sp>
      <p:pic>
        <p:nvPicPr>
          <p:cNvPr id="15" name="Picture 14" descr="KAUST logo for Digital Media-0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06073"/>
            <a:ext cx="3084464" cy="9151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B4603F8-4BF2-2648-8504-79CB48CC34B6}"/>
              </a:ext>
            </a:extLst>
          </p:cNvPr>
          <p:cNvSpPr/>
          <p:nvPr userDrawn="1"/>
        </p:nvSpPr>
        <p:spPr>
          <a:xfrm>
            <a:off x="9002487" y="6237515"/>
            <a:ext cx="2786741" cy="283028"/>
          </a:xfrm>
          <a:prstGeom prst="rect">
            <a:avLst/>
          </a:prstGeom>
          <a:solidFill>
            <a:srgbClr val="80715D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66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9409"/>
            <a:ext cx="10972800" cy="4936755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  <a:lvl2pPr algn="l">
              <a:defRPr>
                <a:latin typeface="Arial"/>
                <a:cs typeface="Arial"/>
              </a:defRPr>
            </a:lvl2pPr>
            <a:lvl3pPr algn="l">
              <a:defRPr>
                <a:latin typeface="Arial"/>
                <a:cs typeface="Arial"/>
              </a:defRPr>
            </a:lvl3pPr>
            <a:lvl4pPr algn="l">
              <a:defRPr>
                <a:latin typeface="Arial"/>
                <a:cs typeface="Arial"/>
              </a:defRPr>
            </a:lvl4pPr>
            <a:lvl5pPr algn="l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D15A-113C-3042-A21C-2AE7F576C623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14"/>
          <p:cNvSpPr>
            <a:spLocks noChangeArrowheads="1"/>
          </p:cNvSpPr>
          <p:nvPr userDrawn="1"/>
        </p:nvSpPr>
        <p:spPr bwMode="auto">
          <a:xfrm>
            <a:off x="0" y="1"/>
            <a:ext cx="12192000" cy="941988"/>
          </a:xfrm>
          <a:prstGeom prst="rect">
            <a:avLst/>
          </a:prstGeom>
          <a:solidFill>
            <a:srgbClr val="CEDDDB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48768" tIns="48768" rIns="48768" bIns="48768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t="4798" r="41605" b="73479"/>
          <a:stretch/>
        </p:blipFill>
        <p:spPr bwMode="auto">
          <a:xfrm>
            <a:off x="9649489" y="1"/>
            <a:ext cx="2535751" cy="9419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A1F3-96F8-274C-9D61-09179C0DAA3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73842"/>
            <a:ext cx="7416800" cy="667349"/>
          </a:xfrm>
        </p:spPr>
        <p:txBody>
          <a:bodyPr>
            <a:noAutofit/>
          </a:bodyPr>
          <a:lstStyle>
            <a:lvl1pPr algn="l">
              <a:defRPr sz="3733">
                <a:solidFill>
                  <a:srgbClr val="5D807E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793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9409"/>
            <a:ext cx="10972800" cy="4936755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  <a:lvl2pPr algn="l">
              <a:defRPr>
                <a:latin typeface="Arial"/>
                <a:cs typeface="Arial"/>
              </a:defRPr>
            </a:lvl2pPr>
            <a:lvl3pPr algn="l">
              <a:defRPr>
                <a:latin typeface="Arial"/>
                <a:cs typeface="Arial"/>
              </a:defRPr>
            </a:lvl3pPr>
            <a:lvl4pPr algn="l">
              <a:defRPr>
                <a:latin typeface="Arial"/>
                <a:cs typeface="Arial"/>
              </a:defRPr>
            </a:lvl4pPr>
            <a:lvl5pPr algn="l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D15A-113C-3042-A21C-2AE7F576C623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A1F3-96F8-274C-9D61-09179C0DAA3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73842"/>
            <a:ext cx="7416800" cy="667349"/>
          </a:xfrm>
        </p:spPr>
        <p:txBody>
          <a:bodyPr>
            <a:noAutofit/>
          </a:bodyPr>
          <a:lstStyle>
            <a:lvl1pPr algn="l">
              <a:defRPr sz="3733">
                <a:solidFill>
                  <a:srgbClr val="5D807E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sml_pms_c_no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894" y="173842"/>
            <a:ext cx="694588" cy="66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3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772FD15A-113C-3042-A21C-2AE7F576C623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0" y="1"/>
            <a:ext cx="12192000" cy="941988"/>
          </a:xfrm>
          <a:prstGeom prst="rect">
            <a:avLst/>
          </a:prstGeom>
          <a:solidFill>
            <a:srgbClr val="CEDDDB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48768" tIns="48768" rIns="48768" bIns="48768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pic>
        <p:nvPicPr>
          <p:cNvPr id="12" name="Picture 11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t="4798" r="41605" b="73479"/>
          <a:stretch/>
        </p:blipFill>
        <p:spPr bwMode="auto">
          <a:xfrm>
            <a:off x="9649489" y="1"/>
            <a:ext cx="2535751" cy="9419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402A1F3-96F8-274C-9D61-09179C0DAA3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173842"/>
            <a:ext cx="7416800" cy="667349"/>
          </a:xfrm>
        </p:spPr>
        <p:txBody>
          <a:bodyPr>
            <a:noAutofit/>
          </a:bodyPr>
          <a:lstStyle>
            <a:lvl1pPr algn="l">
              <a:defRPr sz="3733">
                <a:solidFill>
                  <a:srgbClr val="5D807E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438400"/>
            <a:ext cx="4470400" cy="321240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3200">
                <a:solidFill>
                  <a:schemeClr val="bg1"/>
                </a:solidFill>
              </a:defRPr>
            </a:lvl2pPr>
            <a:lvl3pPr>
              <a:buFontTx/>
              <a:buNone/>
              <a:defRPr sz="2667">
                <a:solidFill>
                  <a:schemeClr val="bg1"/>
                </a:solidFill>
              </a:defRPr>
            </a:lvl3pPr>
            <a:lvl4pPr>
              <a:buFontTx/>
              <a:buNone/>
              <a:defRPr sz="2400">
                <a:solidFill>
                  <a:schemeClr val="bg1"/>
                </a:solidFill>
              </a:defRPr>
            </a:lvl4pPr>
            <a:lvl5pPr>
              <a:buFontTx/>
              <a:buNone/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3"/>
          </p:nvPr>
        </p:nvSpPr>
        <p:spPr>
          <a:xfrm>
            <a:off x="7010400" y="2438400"/>
            <a:ext cx="4470400" cy="321240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1" y="1"/>
            <a:ext cx="12207708" cy="6928759"/>
          </a:xfrm>
          <a:prstGeom prst="rect">
            <a:avLst/>
          </a:prstGeom>
          <a:solidFill>
            <a:srgbClr val="14A3A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48768" tIns="48768" rIns="48768" bIns="48768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2FD15A-113C-3042-A21C-2AE7F576C62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2A1F3-96F8-274C-9D61-09179C0DA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Autofit/>
          </a:bodyPr>
          <a:lstStyle>
            <a:lvl1pPr algn="l">
              <a:defRPr sz="4267" b="1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>
            <a:duotone>
              <a:prstClr val="black"/>
              <a:srgbClr val="CEDDD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6" t="50000" r="35347" b="-49015"/>
          <a:stretch/>
        </p:blipFill>
        <p:spPr bwMode="auto">
          <a:xfrm>
            <a:off x="8388077" y="0"/>
            <a:ext cx="3803924" cy="48435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27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600545" cy="103030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47AB-9945-4B53-B4DD-7D148B6BFD76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EAC6-B080-4624-879F-9ABE5B6167F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395434"/>
            <a:ext cx="12192000" cy="45719"/>
            <a:chOff x="0" y="5685479"/>
            <a:chExt cx="11284084" cy="243191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5685479"/>
              <a:ext cx="2821021" cy="243191"/>
            </a:xfrm>
            <a:prstGeom prst="rect">
              <a:avLst/>
            </a:prstGeom>
            <a:solidFill>
              <a:srgbClr val="1BA3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821021" y="5685479"/>
              <a:ext cx="2821021" cy="243191"/>
            </a:xfrm>
            <a:prstGeom prst="rect">
              <a:avLst/>
            </a:prstGeom>
            <a:solidFill>
              <a:srgbClr val="D3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642042" y="5685479"/>
              <a:ext cx="2821021" cy="243191"/>
            </a:xfrm>
            <a:prstGeom prst="rect">
              <a:avLst/>
            </a:prstGeom>
            <a:solidFill>
              <a:srgbClr val="EE8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463063" y="5685479"/>
              <a:ext cx="2821021" cy="243191"/>
            </a:xfrm>
            <a:prstGeom prst="rect">
              <a:avLst/>
            </a:prstGeom>
            <a:solidFill>
              <a:srgbClr val="F4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0563AA9-7B41-2B45-B15A-DAC774A555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005" y="140713"/>
            <a:ext cx="2857995" cy="6717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415" y="639074"/>
            <a:ext cx="2926334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52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1304" y="-17198"/>
            <a:ext cx="12231627" cy="6864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233" y="3193843"/>
            <a:ext cx="5724987" cy="311438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pic>
        <p:nvPicPr>
          <p:cNvPr id="8" name="Picture 7" descr="KAUST logo for Digital Media-0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63" y="5926222"/>
            <a:ext cx="2426527" cy="719959"/>
          </a:xfrm>
          <a:prstGeom prst="rect">
            <a:avLst/>
          </a:prstGeom>
        </p:spPr>
      </p:pic>
      <p:sp>
        <p:nvSpPr>
          <p:cNvPr id="9" name="Snip and Round Single Corner Rectangle 8"/>
          <p:cNvSpPr/>
          <p:nvPr userDrawn="1"/>
        </p:nvSpPr>
        <p:spPr>
          <a:xfrm>
            <a:off x="5066354" y="568253"/>
            <a:ext cx="6549993" cy="4807735"/>
          </a:xfrm>
          <a:custGeom>
            <a:avLst/>
            <a:gdLst>
              <a:gd name="connsiteX0" fmla="*/ 281346 w 3167390"/>
              <a:gd name="connsiteY0" fmla="*/ 0 h 1688044"/>
              <a:gd name="connsiteX1" fmla="*/ 2886044 w 3167390"/>
              <a:gd name="connsiteY1" fmla="*/ 0 h 1688044"/>
              <a:gd name="connsiteX2" fmla="*/ 3167390 w 3167390"/>
              <a:gd name="connsiteY2" fmla="*/ 281346 h 1688044"/>
              <a:gd name="connsiteX3" fmla="*/ 3167390 w 3167390"/>
              <a:gd name="connsiteY3" fmla="*/ 1688044 h 1688044"/>
              <a:gd name="connsiteX4" fmla="*/ 0 w 3167390"/>
              <a:gd name="connsiteY4" fmla="*/ 1688044 h 1688044"/>
              <a:gd name="connsiteX5" fmla="*/ 0 w 3167390"/>
              <a:gd name="connsiteY5" fmla="*/ 281346 h 1688044"/>
              <a:gd name="connsiteX6" fmla="*/ 281346 w 3167390"/>
              <a:gd name="connsiteY6" fmla="*/ 0 h 1688044"/>
              <a:gd name="connsiteX0" fmla="*/ 0 w 3167390"/>
              <a:gd name="connsiteY0" fmla="*/ 281346 h 1688044"/>
              <a:gd name="connsiteX1" fmla="*/ 2886044 w 3167390"/>
              <a:gd name="connsiteY1" fmla="*/ 0 h 1688044"/>
              <a:gd name="connsiteX2" fmla="*/ 3167390 w 3167390"/>
              <a:gd name="connsiteY2" fmla="*/ 281346 h 1688044"/>
              <a:gd name="connsiteX3" fmla="*/ 3167390 w 3167390"/>
              <a:gd name="connsiteY3" fmla="*/ 1688044 h 1688044"/>
              <a:gd name="connsiteX4" fmla="*/ 0 w 3167390"/>
              <a:gd name="connsiteY4" fmla="*/ 1688044 h 1688044"/>
              <a:gd name="connsiteX5" fmla="*/ 0 w 3167390"/>
              <a:gd name="connsiteY5" fmla="*/ 281346 h 1688044"/>
              <a:gd name="connsiteX0" fmla="*/ 0 w 3167390"/>
              <a:gd name="connsiteY0" fmla="*/ 281346 h 1688044"/>
              <a:gd name="connsiteX1" fmla="*/ 2886044 w 3167390"/>
              <a:gd name="connsiteY1" fmla="*/ 0 h 1688044"/>
              <a:gd name="connsiteX2" fmla="*/ 3167390 w 3167390"/>
              <a:gd name="connsiteY2" fmla="*/ 281346 h 1688044"/>
              <a:gd name="connsiteX3" fmla="*/ 3167390 w 3167390"/>
              <a:gd name="connsiteY3" fmla="*/ 1688044 h 1688044"/>
              <a:gd name="connsiteX4" fmla="*/ 0 w 3167390"/>
              <a:gd name="connsiteY4" fmla="*/ 1688044 h 1688044"/>
              <a:gd name="connsiteX5" fmla="*/ 0 w 3167390"/>
              <a:gd name="connsiteY5" fmla="*/ 281346 h 1688044"/>
              <a:gd name="connsiteX0" fmla="*/ 0 w 3167390"/>
              <a:gd name="connsiteY0" fmla="*/ 1688044 h 1688044"/>
              <a:gd name="connsiteX1" fmla="*/ 2886044 w 3167390"/>
              <a:gd name="connsiteY1" fmla="*/ 0 h 1688044"/>
              <a:gd name="connsiteX2" fmla="*/ 3167390 w 3167390"/>
              <a:gd name="connsiteY2" fmla="*/ 281346 h 1688044"/>
              <a:gd name="connsiteX3" fmla="*/ 3167390 w 3167390"/>
              <a:gd name="connsiteY3" fmla="*/ 1688044 h 1688044"/>
              <a:gd name="connsiteX4" fmla="*/ 0 w 3167390"/>
              <a:gd name="connsiteY4" fmla="*/ 1688044 h 1688044"/>
              <a:gd name="connsiteX0" fmla="*/ 1419748 w 4587138"/>
              <a:gd name="connsiteY0" fmla="*/ 1406698 h 1406698"/>
              <a:gd name="connsiteX1" fmla="*/ 0 w 4587138"/>
              <a:gd name="connsiteY1" fmla="*/ 276173 h 1406698"/>
              <a:gd name="connsiteX2" fmla="*/ 4587138 w 4587138"/>
              <a:gd name="connsiteY2" fmla="*/ 0 h 1406698"/>
              <a:gd name="connsiteX3" fmla="*/ 4587138 w 4587138"/>
              <a:gd name="connsiteY3" fmla="*/ 1406698 h 1406698"/>
              <a:gd name="connsiteX4" fmla="*/ 1419748 w 4587138"/>
              <a:gd name="connsiteY4" fmla="*/ 1406698 h 1406698"/>
              <a:gd name="connsiteX0" fmla="*/ 25786 w 4587138"/>
              <a:gd name="connsiteY0" fmla="*/ 1228601 h 1406698"/>
              <a:gd name="connsiteX1" fmla="*/ 0 w 4587138"/>
              <a:gd name="connsiteY1" fmla="*/ 276173 h 1406698"/>
              <a:gd name="connsiteX2" fmla="*/ 4587138 w 4587138"/>
              <a:gd name="connsiteY2" fmla="*/ 0 h 1406698"/>
              <a:gd name="connsiteX3" fmla="*/ 4587138 w 4587138"/>
              <a:gd name="connsiteY3" fmla="*/ 1406698 h 1406698"/>
              <a:gd name="connsiteX4" fmla="*/ 25786 w 4587138"/>
              <a:gd name="connsiteY4" fmla="*/ 1228601 h 1406698"/>
              <a:gd name="connsiteX0" fmla="*/ 25786 w 5508701"/>
              <a:gd name="connsiteY0" fmla="*/ 1228601 h 3063768"/>
              <a:gd name="connsiteX1" fmla="*/ 0 w 5508701"/>
              <a:gd name="connsiteY1" fmla="*/ 276173 h 3063768"/>
              <a:gd name="connsiteX2" fmla="*/ 4587138 w 5508701"/>
              <a:gd name="connsiteY2" fmla="*/ 0 h 3063768"/>
              <a:gd name="connsiteX3" fmla="*/ 5508701 w 5508701"/>
              <a:gd name="connsiteY3" fmla="*/ 3063768 h 3063768"/>
              <a:gd name="connsiteX4" fmla="*/ 25786 w 5508701"/>
              <a:gd name="connsiteY4" fmla="*/ 1228601 h 3063768"/>
              <a:gd name="connsiteX0" fmla="*/ 25786 w 5508701"/>
              <a:gd name="connsiteY0" fmla="*/ 2343639 h 4178806"/>
              <a:gd name="connsiteX1" fmla="*/ 0 w 5508701"/>
              <a:gd name="connsiteY1" fmla="*/ 1391211 h 4178806"/>
              <a:gd name="connsiteX2" fmla="*/ 4517440 w 5508701"/>
              <a:gd name="connsiteY2" fmla="*/ 0 h 4178806"/>
              <a:gd name="connsiteX3" fmla="*/ 5508701 w 5508701"/>
              <a:gd name="connsiteY3" fmla="*/ 4178806 h 4178806"/>
              <a:gd name="connsiteX4" fmla="*/ 25786 w 5508701"/>
              <a:gd name="connsiteY4" fmla="*/ 2343639 h 4178806"/>
              <a:gd name="connsiteX0" fmla="*/ 25786 w 5508701"/>
              <a:gd name="connsiteY0" fmla="*/ 1770634 h 3605801"/>
              <a:gd name="connsiteX1" fmla="*/ 0 w 5508701"/>
              <a:gd name="connsiteY1" fmla="*/ 818206 h 3605801"/>
              <a:gd name="connsiteX2" fmla="*/ 4865931 w 5508701"/>
              <a:gd name="connsiteY2" fmla="*/ 0 h 3605801"/>
              <a:gd name="connsiteX3" fmla="*/ 5508701 w 5508701"/>
              <a:gd name="connsiteY3" fmla="*/ 3605801 h 3605801"/>
              <a:gd name="connsiteX4" fmla="*/ 25786 w 5508701"/>
              <a:gd name="connsiteY4" fmla="*/ 1770634 h 3605801"/>
              <a:gd name="connsiteX0" fmla="*/ 0 w 5482915"/>
              <a:gd name="connsiteY0" fmla="*/ 1780963 h 3616130"/>
              <a:gd name="connsiteX1" fmla="*/ 733148 w 5482915"/>
              <a:gd name="connsiteY1" fmla="*/ 0 h 3616130"/>
              <a:gd name="connsiteX2" fmla="*/ 4840145 w 5482915"/>
              <a:gd name="connsiteY2" fmla="*/ 10329 h 3616130"/>
              <a:gd name="connsiteX3" fmla="*/ 5482915 w 5482915"/>
              <a:gd name="connsiteY3" fmla="*/ 3616130 h 3616130"/>
              <a:gd name="connsiteX4" fmla="*/ 0 w 5482915"/>
              <a:gd name="connsiteY4" fmla="*/ 1780963 h 3616130"/>
              <a:gd name="connsiteX0" fmla="*/ 0 w 5010517"/>
              <a:gd name="connsiteY0" fmla="*/ 2361712 h 3616130"/>
              <a:gd name="connsiteX1" fmla="*/ 260750 w 5010517"/>
              <a:gd name="connsiteY1" fmla="*/ 0 h 3616130"/>
              <a:gd name="connsiteX2" fmla="*/ 4367747 w 5010517"/>
              <a:gd name="connsiteY2" fmla="*/ 10329 h 3616130"/>
              <a:gd name="connsiteX3" fmla="*/ 5010517 w 5010517"/>
              <a:gd name="connsiteY3" fmla="*/ 3616130 h 3616130"/>
              <a:gd name="connsiteX4" fmla="*/ 0 w 5010517"/>
              <a:gd name="connsiteY4" fmla="*/ 2361712 h 3616130"/>
              <a:gd name="connsiteX0" fmla="*/ 0 w 5041494"/>
              <a:gd name="connsiteY0" fmla="*/ 2392685 h 3616130"/>
              <a:gd name="connsiteX1" fmla="*/ 291727 w 5041494"/>
              <a:gd name="connsiteY1" fmla="*/ 0 h 3616130"/>
              <a:gd name="connsiteX2" fmla="*/ 4398724 w 5041494"/>
              <a:gd name="connsiteY2" fmla="*/ 10329 h 3616130"/>
              <a:gd name="connsiteX3" fmla="*/ 5041494 w 5041494"/>
              <a:gd name="connsiteY3" fmla="*/ 3616130 h 3616130"/>
              <a:gd name="connsiteX4" fmla="*/ 0 w 5041494"/>
              <a:gd name="connsiteY4" fmla="*/ 2392685 h 3616130"/>
              <a:gd name="connsiteX0" fmla="*/ 0 w 5041494"/>
              <a:gd name="connsiteY0" fmla="*/ 2382356 h 3605801"/>
              <a:gd name="connsiteX1" fmla="*/ 5191 w 5041494"/>
              <a:gd name="connsiteY1" fmla="*/ 5157 h 3605801"/>
              <a:gd name="connsiteX2" fmla="*/ 4398724 w 5041494"/>
              <a:gd name="connsiteY2" fmla="*/ 0 h 3605801"/>
              <a:gd name="connsiteX3" fmla="*/ 5041494 w 5041494"/>
              <a:gd name="connsiteY3" fmla="*/ 3605801 h 3605801"/>
              <a:gd name="connsiteX4" fmla="*/ 0 w 5041494"/>
              <a:gd name="connsiteY4" fmla="*/ 2382356 h 3605801"/>
              <a:gd name="connsiteX0" fmla="*/ 0 w 5041494"/>
              <a:gd name="connsiteY0" fmla="*/ 2382356 h 3605801"/>
              <a:gd name="connsiteX1" fmla="*/ 129099 w 5041494"/>
              <a:gd name="connsiteY1" fmla="*/ 5157 h 3605801"/>
              <a:gd name="connsiteX2" fmla="*/ 4398724 w 5041494"/>
              <a:gd name="connsiteY2" fmla="*/ 0 h 3605801"/>
              <a:gd name="connsiteX3" fmla="*/ 5041494 w 5041494"/>
              <a:gd name="connsiteY3" fmla="*/ 3605801 h 3605801"/>
              <a:gd name="connsiteX4" fmla="*/ 0 w 5041494"/>
              <a:gd name="connsiteY4" fmla="*/ 2382356 h 3605801"/>
              <a:gd name="connsiteX0" fmla="*/ 18142 w 4912495"/>
              <a:gd name="connsiteY0" fmla="*/ 2513992 h 3605801"/>
              <a:gd name="connsiteX1" fmla="*/ 100 w 4912495"/>
              <a:gd name="connsiteY1" fmla="*/ 5157 h 3605801"/>
              <a:gd name="connsiteX2" fmla="*/ 4269725 w 4912495"/>
              <a:gd name="connsiteY2" fmla="*/ 0 h 3605801"/>
              <a:gd name="connsiteX3" fmla="*/ 4912495 w 4912495"/>
              <a:gd name="connsiteY3" fmla="*/ 3605801 h 3605801"/>
              <a:gd name="connsiteX4" fmla="*/ 18142 w 4912495"/>
              <a:gd name="connsiteY4" fmla="*/ 2513992 h 360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2495" h="3605801">
                <a:moveTo>
                  <a:pt x="18142" y="2513992"/>
                </a:moveTo>
                <a:cubicBezTo>
                  <a:pt x="19872" y="1721592"/>
                  <a:pt x="-1630" y="797557"/>
                  <a:pt x="100" y="5157"/>
                </a:cubicBezTo>
                <a:lnTo>
                  <a:pt x="4269725" y="0"/>
                </a:lnTo>
                <a:lnTo>
                  <a:pt x="4912495" y="3605801"/>
                </a:lnTo>
                <a:lnTo>
                  <a:pt x="18142" y="2513992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79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600545" cy="103030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347AB-9945-4B53-B4DD-7D148B6BFD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DEAC6-B080-4624-879F-9ABE5B6167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395434"/>
            <a:ext cx="12192000" cy="45719"/>
            <a:chOff x="0" y="5685479"/>
            <a:chExt cx="11284084" cy="243191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5685479"/>
              <a:ext cx="2821021" cy="243191"/>
            </a:xfrm>
            <a:prstGeom prst="rect">
              <a:avLst/>
            </a:prstGeom>
            <a:solidFill>
              <a:srgbClr val="1BA3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821021" y="5685479"/>
              <a:ext cx="2821021" cy="243191"/>
            </a:xfrm>
            <a:prstGeom prst="rect">
              <a:avLst/>
            </a:prstGeom>
            <a:solidFill>
              <a:srgbClr val="D3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642042" y="5685479"/>
              <a:ext cx="2821021" cy="243191"/>
            </a:xfrm>
            <a:prstGeom prst="rect">
              <a:avLst/>
            </a:prstGeom>
            <a:solidFill>
              <a:srgbClr val="EE8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463063" y="5685479"/>
              <a:ext cx="2821021" cy="243191"/>
            </a:xfrm>
            <a:prstGeom prst="rect">
              <a:avLst/>
            </a:prstGeom>
            <a:solidFill>
              <a:srgbClr val="F4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0563AA9-7B41-2B45-B15A-DAC774A555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005" y="140713"/>
            <a:ext cx="2857995" cy="67172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415" y="639074"/>
            <a:ext cx="2926334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6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47AB-9945-4B53-B4DD-7D148B6BFD76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EAC6-B080-4624-879F-9ABE5B616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4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47AB-9945-4B53-B4DD-7D148B6BFD76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EAC6-B080-4624-879F-9ABE5B616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1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47AB-9945-4B53-B4DD-7D148B6BFD76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EAC6-B080-4624-879F-9ABE5B616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5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47AB-9945-4B53-B4DD-7D148B6BFD76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EAC6-B080-4624-879F-9ABE5B616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1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47AB-9945-4B53-B4DD-7D148B6BFD76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EAC6-B080-4624-879F-9ABE5B616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7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47AB-9945-4B53-B4DD-7D148B6BFD76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EAC6-B080-4624-879F-9ABE5B616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3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347AB-9945-4B53-B4DD-7D148B6BFD76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EAC6-B080-4624-879F-9ABE5B616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4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347AB-9945-4B53-B4DD-7D148B6BFD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DEAC6-B080-4624-879F-9ABE5B6167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28342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FD15A-113C-3042-A21C-2AE7F576C623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A1F3-96F8-274C-9D61-09179C0DA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4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72336" y="2586789"/>
            <a:ext cx="7780084" cy="168442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600" b="1" dirty="0">
                <a:solidFill>
                  <a:srgbClr val="80715D"/>
                </a:solidFill>
                <a:latin typeface="Raleway Aligned Aligned ExtraBo" panose="020B0003030101060003" pitchFamily="34" charset="77"/>
              </a:rPr>
              <a:t>Emergency</a:t>
            </a:r>
            <a:r>
              <a:rPr lang="en-US" sz="3600" b="1" i="1" dirty="0">
                <a:solidFill>
                  <a:srgbClr val="80715D"/>
                </a:solidFill>
                <a:latin typeface="Raleway Aligned Aligned ExtraBo" panose="020B0003030101060003" pitchFamily="34" charset="77"/>
              </a:rPr>
              <a:t> </a:t>
            </a:r>
            <a:r>
              <a:rPr lang="en-US" sz="3600" b="1" dirty="0">
                <a:solidFill>
                  <a:srgbClr val="80715D"/>
                </a:solidFill>
                <a:latin typeface="Raleway Aligned Aligned ExtraBo" panose="020B0003030101060003" pitchFamily="34" charset="77"/>
              </a:rPr>
              <a:t>Exercise (Tabletop) </a:t>
            </a:r>
            <a:br>
              <a:rPr lang="en-US" sz="3600" b="1" dirty="0">
                <a:solidFill>
                  <a:srgbClr val="80715D"/>
                </a:solidFill>
                <a:latin typeface="Raleway Aligned Aligned ExtraBo" panose="020B0003030101060003" pitchFamily="34" charset="77"/>
              </a:rPr>
            </a:br>
            <a:r>
              <a:rPr lang="en-US" sz="3600" b="1" dirty="0">
                <a:solidFill>
                  <a:srgbClr val="FF0000"/>
                </a:solidFill>
                <a:latin typeface="Raleway Aligned Aligned ExtraBo" panose="020B0003030101060003" pitchFamily="34" charset="77"/>
              </a:rPr>
              <a:t>Name:</a:t>
            </a:r>
            <a:br>
              <a:rPr lang="en-US" sz="3600" b="1" dirty="0">
                <a:solidFill>
                  <a:srgbClr val="FF0000"/>
                </a:solidFill>
                <a:latin typeface="Raleway Aligned Aligned ExtraBo" panose="020B0003030101060003" pitchFamily="34" charset="77"/>
              </a:rPr>
            </a:br>
            <a:r>
              <a:rPr lang="en-US" sz="3600" b="1" dirty="0">
                <a:solidFill>
                  <a:srgbClr val="FF0000"/>
                </a:solidFill>
                <a:latin typeface="Raleway Aligned Aligned ExtraBo" panose="020B0003030101060003" pitchFamily="34" charset="77"/>
              </a:rPr>
              <a:t>Date: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6774" y="4604575"/>
            <a:ext cx="277177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i="1" dirty="0">
              <a:solidFill>
                <a:srgbClr val="009999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329966" y="1653957"/>
            <a:ext cx="380998" cy="380445"/>
          </a:xfrm>
          <a:prstGeom prst="ellipse">
            <a:avLst/>
          </a:prstGeom>
          <a:solidFill>
            <a:srgbClr val="FDC435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082441" y="1653957"/>
            <a:ext cx="380998" cy="380445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82541" y="1653957"/>
            <a:ext cx="380998" cy="380445"/>
          </a:xfrm>
          <a:prstGeom prst="ellipse">
            <a:avLst/>
          </a:prstGeom>
          <a:solidFill>
            <a:srgbClr val="0099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635016" y="1653957"/>
            <a:ext cx="380998" cy="380445"/>
          </a:xfrm>
          <a:prstGeom prst="ellipse">
            <a:avLst/>
          </a:prstGeom>
          <a:solidFill>
            <a:srgbClr val="ABCF5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FB5209-FE85-9841-81DE-3575E9DA36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404" y="5543309"/>
            <a:ext cx="3857600" cy="8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47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9" y="1208619"/>
            <a:ext cx="11294249" cy="5714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does the observer of an emergency situation do?</a:t>
            </a:r>
          </a:p>
          <a:p>
            <a:r>
              <a:rPr lang="en-US" sz="3200" dirty="0"/>
              <a:t>Immediate action – provide a description of the first priority (existing emergency checklist?)</a:t>
            </a:r>
          </a:p>
          <a:p>
            <a:r>
              <a:rPr lang="en-US" sz="3200" dirty="0"/>
              <a:t>Alarm System Activation of – provide a description of the emergency systems to be activated</a:t>
            </a:r>
          </a:p>
          <a:p>
            <a:r>
              <a:rPr lang="en-US" sz="3200" dirty="0"/>
              <a:t>Incident Escalation – whom needs to be informed? Provide a description of what information to be escalated</a:t>
            </a:r>
          </a:p>
          <a:p>
            <a:r>
              <a:rPr lang="en-US" sz="3200" dirty="0"/>
              <a:t>Other -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332" y="161596"/>
            <a:ext cx="9546772" cy="667349"/>
          </a:xfrm>
        </p:spPr>
        <p:txBody>
          <a:bodyPr/>
          <a:lstStyle/>
          <a:p>
            <a:r>
              <a:rPr lang="en-US" b="1" dirty="0"/>
              <a:t>Incident Escalation – Observer Actions</a:t>
            </a:r>
          </a:p>
        </p:txBody>
      </p:sp>
    </p:spTree>
    <p:extLst>
      <p:ext uri="{BB962C8B-B14F-4D97-AF65-F5344CB8AC3E}">
        <p14:creationId xmlns:p14="http://schemas.microsoft.com/office/powerpoint/2010/main" val="198374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does the Safety Coordinator do?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6096" y="190171"/>
            <a:ext cx="9501868" cy="667349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Safety Coordinator - Actions</a:t>
            </a:r>
          </a:p>
        </p:txBody>
      </p:sp>
    </p:spTree>
    <p:extLst>
      <p:ext uri="{BB962C8B-B14F-4D97-AF65-F5344CB8AC3E}">
        <p14:creationId xmlns:p14="http://schemas.microsoft.com/office/powerpoint/2010/main" val="41387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does the building occupants do?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668" y="169760"/>
            <a:ext cx="9560378" cy="667349"/>
          </a:xfrm>
        </p:spPr>
        <p:txBody>
          <a:bodyPr/>
          <a:lstStyle/>
          <a:p>
            <a:r>
              <a:rPr lang="en-US" b="1" dirty="0"/>
              <a:t>Building Occupants -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0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does Building Management do?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Building Management - Actions</a:t>
            </a:r>
          </a:p>
        </p:txBody>
      </p:sp>
    </p:spTree>
    <p:extLst>
      <p:ext uri="{BB962C8B-B14F-4D97-AF65-F5344CB8AC3E}">
        <p14:creationId xmlns:p14="http://schemas.microsoft.com/office/powerpoint/2010/main" val="216984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does the Department Head do?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Department Head - Actions</a:t>
            </a:r>
          </a:p>
        </p:txBody>
      </p:sp>
    </p:spTree>
    <p:extLst>
      <p:ext uri="{BB962C8B-B14F-4D97-AF65-F5344CB8AC3E}">
        <p14:creationId xmlns:p14="http://schemas.microsoft.com/office/powerpoint/2010/main" val="179949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/>
              <a:t>What does the Principal Emergency Services do?</a:t>
            </a:r>
          </a:p>
          <a:p>
            <a:endParaRPr lang="en-US" sz="44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125" y="161596"/>
            <a:ext cx="9269186" cy="667349"/>
          </a:xfrm>
        </p:spPr>
        <p:txBody>
          <a:bodyPr/>
          <a:lstStyle/>
          <a:p>
            <a:r>
              <a:rPr lang="en-US" b="1" dirty="0"/>
              <a:t>KAUST Emergency Services -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3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89410"/>
            <a:ext cx="10972800" cy="350937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Inject #2:</a:t>
            </a:r>
          </a:p>
        </p:txBody>
      </p:sp>
    </p:spTree>
    <p:extLst>
      <p:ext uri="{BB962C8B-B14F-4D97-AF65-F5344CB8AC3E}">
        <p14:creationId xmlns:p14="http://schemas.microsoft.com/office/powerpoint/2010/main" val="191220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/>
              <a:t>The EOT has been activated to coordinate emergency support</a:t>
            </a:r>
          </a:p>
          <a:p>
            <a:endParaRPr lang="en-US" sz="4400" b="1" dirty="0"/>
          </a:p>
          <a:p>
            <a:r>
              <a:rPr lang="en-US" sz="4400" b="1" dirty="0"/>
              <a:t>Subject Matter Experts were mobilized to join the EOT and provide updates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125" y="161596"/>
            <a:ext cx="9269186" cy="667349"/>
          </a:xfrm>
        </p:spPr>
        <p:txBody>
          <a:bodyPr/>
          <a:lstStyle/>
          <a:p>
            <a:r>
              <a:rPr lang="en-US" b="1" dirty="0"/>
              <a:t>EOT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6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586197" y="1164693"/>
            <a:ext cx="11175547" cy="775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kern="1200">
                <a:solidFill>
                  <a:srgbClr val="5D807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800" b="1" dirty="0">
                <a:solidFill>
                  <a:srgbClr val="EC7D19"/>
                </a:solidFill>
              </a:rPr>
              <a:t>GROUP 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DISCUSSION 2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7138" y="2018697"/>
            <a:ext cx="7793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sz="2400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Please break into your designated subgroups &amp; work through your responses and strategies for tackling the issues.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72837" y="4196443"/>
            <a:ext cx="11128744" cy="2448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2667" dirty="0"/>
              <a:t>What are the key issues for your area of responsibility at this stage?</a:t>
            </a:r>
          </a:p>
          <a:p>
            <a:pPr marL="514350" indent="-514350">
              <a:buAutoNum type="arabicPeriod"/>
            </a:pPr>
            <a:r>
              <a:rPr lang="en-US" sz="2667" dirty="0"/>
              <a:t>Priorities?</a:t>
            </a:r>
          </a:p>
          <a:p>
            <a:pPr marL="514350" indent="-514350">
              <a:buAutoNum type="arabicPeriod"/>
            </a:pPr>
            <a:r>
              <a:rPr lang="en-US" sz="2667" dirty="0"/>
              <a:t>Actions?</a:t>
            </a:r>
          </a:p>
          <a:p>
            <a:pPr marL="514350" indent="-514350">
              <a:buAutoNum type="arabicPeriod"/>
            </a:pPr>
            <a:r>
              <a:rPr lang="en-US" sz="2667" dirty="0"/>
              <a:t>What is the current Communications strategy and messaging to building occupants/department members?</a:t>
            </a:r>
          </a:p>
          <a:p>
            <a:pPr marL="0" indent="0">
              <a:buFont typeface="Arial"/>
              <a:buNone/>
            </a:pPr>
            <a:endParaRPr lang="en-US" sz="2667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1616" y="3391932"/>
            <a:ext cx="8516711" cy="667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kern="1200">
                <a:solidFill>
                  <a:srgbClr val="5D807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/>
              <a:t>Points to consider in your groups </a:t>
            </a:r>
          </a:p>
        </p:txBody>
      </p:sp>
    </p:spTree>
    <p:extLst>
      <p:ext uri="{BB962C8B-B14F-4D97-AF65-F5344CB8AC3E}">
        <p14:creationId xmlns:p14="http://schemas.microsoft.com/office/powerpoint/2010/main" val="9571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73842"/>
            <a:ext cx="9598212" cy="667349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69651" y="2653017"/>
            <a:ext cx="11408640" cy="775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kern="1200">
                <a:solidFill>
                  <a:srgbClr val="5D807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800" b="1" dirty="0">
                <a:solidFill>
                  <a:srgbClr val="EC7D19"/>
                </a:solidFill>
              </a:rPr>
              <a:t>GROUP 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FEEDBACK 2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3779" y="3750550"/>
            <a:ext cx="6780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provide high-level summary of your key  responses and strategies for tackling the issues. (</a:t>
            </a:r>
            <a:r>
              <a:rPr lang="en-US" sz="24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 concise,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only 10 minutes for all of the feedback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8973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886" y="117101"/>
            <a:ext cx="9780494" cy="766564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latin typeface="+mn-lt"/>
              </a:rPr>
              <a:t>Agenda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345518"/>
              </p:ext>
            </p:extLst>
          </p:nvPr>
        </p:nvGraphicFramePr>
        <p:xfrm>
          <a:off x="391886" y="883665"/>
          <a:ext cx="9674198" cy="54228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65423">
                  <a:extLst>
                    <a:ext uri="{9D8B030D-6E8A-4147-A177-3AD203B41FA5}">
                      <a16:colId xmlns:a16="http://schemas.microsoft.com/office/drawing/2014/main" val="1405435048"/>
                    </a:ext>
                  </a:extLst>
                </a:gridCol>
                <a:gridCol w="6908775">
                  <a:extLst>
                    <a:ext uri="{9D8B030D-6E8A-4147-A177-3AD203B41FA5}">
                      <a16:colId xmlns:a16="http://schemas.microsoft.com/office/drawing/2014/main" val="661529141"/>
                    </a:ext>
                  </a:extLst>
                </a:gridCol>
              </a:tblGrid>
              <a:tr h="733376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marL="105456" marR="105456" marT="52729" marB="52729"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</a:p>
                  </a:txBody>
                  <a:tcPr marL="105456" marR="105456" marT="52729" marB="52729"/>
                </a:tc>
                <a:extLst>
                  <a:ext uri="{0D108BD9-81ED-4DB2-BD59-A6C34878D82A}">
                    <a16:rowId xmlns:a16="http://schemas.microsoft.com/office/drawing/2014/main" val="4136056877"/>
                  </a:ext>
                </a:extLst>
              </a:tr>
              <a:tr h="697454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 – 14:10</a:t>
                      </a:r>
                    </a:p>
                  </a:txBody>
                  <a:tcPr marL="105456" marR="105456" marT="52729" marB="52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 &amp; Introductions</a:t>
                      </a:r>
                    </a:p>
                  </a:txBody>
                  <a:tcPr marL="105456" marR="105456" marT="52729" marB="52729"/>
                </a:tc>
                <a:extLst>
                  <a:ext uri="{0D108BD9-81ED-4DB2-BD59-A6C34878D82A}">
                    <a16:rowId xmlns:a16="http://schemas.microsoft.com/office/drawing/2014/main" val="2953503384"/>
                  </a:ext>
                </a:extLst>
              </a:tr>
              <a:tr h="994606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14:10 – 14:15</a:t>
                      </a:r>
                    </a:p>
                    <a:p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456" marR="105456" marT="52729" marB="52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Objectives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Exercise</a:t>
                      </a:r>
                      <a:r>
                        <a:rPr lang="en-GB" sz="2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Format &amp; Ground Rules</a:t>
                      </a:r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456" marR="105456" marT="52729" marB="52729"/>
                </a:tc>
                <a:extLst>
                  <a:ext uri="{0D108BD9-81ED-4DB2-BD59-A6C34878D82A}">
                    <a16:rowId xmlns:a16="http://schemas.microsoft.com/office/drawing/2014/main" val="2263889252"/>
                  </a:ext>
                </a:extLst>
              </a:tr>
              <a:tr h="7416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14:15 – 15:45</a:t>
                      </a:r>
                    </a:p>
                    <a:p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456" marR="105456" marT="52729" marB="52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Top Exercise</a:t>
                      </a:r>
                    </a:p>
                  </a:txBody>
                  <a:tcPr marL="105456" marR="105456" marT="52729" marB="52729"/>
                </a:tc>
                <a:extLst>
                  <a:ext uri="{0D108BD9-81ED-4DB2-BD59-A6C34878D82A}">
                    <a16:rowId xmlns:a16="http://schemas.microsoft.com/office/drawing/2014/main" val="2944682198"/>
                  </a:ext>
                </a:extLst>
              </a:tr>
              <a:tr h="741635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15:45 – 15:55</a:t>
                      </a:r>
                    </a:p>
                    <a:p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456" marR="105456" marT="52729" marB="52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Exercise Debrief &amp; Lessons Learned</a:t>
                      </a:r>
                    </a:p>
                  </a:txBody>
                  <a:tcPr marL="105456" marR="105456" marT="52729" marB="52729"/>
                </a:tc>
                <a:extLst>
                  <a:ext uri="{0D108BD9-81ED-4DB2-BD59-A6C34878D82A}">
                    <a16:rowId xmlns:a16="http://schemas.microsoft.com/office/drawing/2014/main" val="3482099373"/>
                  </a:ext>
                </a:extLst>
              </a:tr>
              <a:tr h="741635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15:55</a:t>
                      </a:r>
                      <a:r>
                        <a:rPr lang="en-GB" sz="2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16:00</a:t>
                      </a:r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456" marR="105456" marT="52729" marB="52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Exercise Evaluation Form</a:t>
                      </a:r>
                    </a:p>
                  </a:txBody>
                  <a:tcPr marL="105456" marR="105456" marT="52729" marB="52729"/>
                </a:tc>
                <a:extLst>
                  <a:ext uri="{0D108BD9-81ED-4DB2-BD59-A6C34878D82A}">
                    <a16:rowId xmlns:a16="http://schemas.microsoft.com/office/drawing/2014/main" val="941213516"/>
                  </a:ext>
                </a:extLst>
              </a:tr>
              <a:tr h="581834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16:00</a:t>
                      </a:r>
                    </a:p>
                  </a:txBody>
                  <a:tcPr marL="105456" marR="105456" marT="52729" marB="52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Session</a:t>
                      </a:r>
                    </a:p>
                  </a:txBody>
                  <a:tcPr marL="105456" marR="105456" marT="52729" marB="52729"/>
                </a:tc>
                <a:extLst>
                  <a:ext uri="{0D108BD9-81ED-4DB2-BD59-A6C34878D82A}">
                    <a16:rowId xmlns:a16="http://schemas.microsoft.com/office/drawing/2014/main" val="2875503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0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5900" y="987395"/>
            <a:ext cx="9837868" cy="321192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667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Inject #3 </a:t>
            </a:r>
          </a:p>
        </p:txBody>
      </p:sp>
    </p:spTree>
    <p:extLst>
      <p:ext uri="{BB962C8B-B14F-4D97-AF65-F5344CB8AC3E}">
        <p14:creationId xmlns:p14="http://schemas.microsoft.com/office/powerpoint/2010/main" val="41741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586197" y="1164693"/>
            <a:ext cx="11175547" cy="775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kern="1200">
                <a:solidFill>
                  <a:srgbClr val="5D807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800" b="1" dirty="0">
                <a:solidFill>
                  <a:srgbClr val="EC7D19"/>
                </a:solidFill>
              </a:rPr>
              <a:t>GROUP 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DISCUSSION 3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7138" y="2018697"/>
            <a:ext cx="7793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sz="2400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Please break into your designated subgroups &amp; work through your responses and strategies for tackling the issues.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72837" y="4196443"/>
            <a:ext cx="11128744" cy="2448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>
              <a:buFont typeface="+mj-lt"/>
              <a:buAutoNum type="arabicPeriod"/>
            </a:pPr>
            <a:r>
              <a:rPr lang="en-US" sz="2667" dirty="0"/>
              <a:t>What is the system-downtime workaround procedure?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667" dirty="0"/>
              <a:t>Determine the impact on research software/applications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667" dirty="0"/>
              <a:t>Priorities?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667" dirty="0"/>
              <a:t>Actions?</a:t>
            </a:r>
          </a:p>
          <a:p>
            <a:pPr marL="0" indent="0">
              <a:buFont typeface="Arial"/>
              <a:buNone/>
            </a:pPr>
            <a:endParaRPr lang="en-US" sz="2667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1616" y="3391932"/>
            <a:ext cx="8516711" cy="667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kern="1200">
                <a:solidFill>
                  <a:srgbClr val="5D807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/>
              <a:t>Points to consider in your groups </a:t>
            </a:r>
          </a:p>
        </p:txBody>
      </p:sp>
    </p:spTree>
    <p:extLst>
      <p:ext uri="{BB962C8B-B14F-4D97-AF65-F5344CB8AC3E}">
        <p14:creationId xmlns:p14="http://schemas.microsoft.com/office/powerpoint/2010/main" val="387651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469651" y="2653017"/>
            <a:ext cx="11408640" cy="775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kern="1200">
                <a:solidFill>
                  <a:srgbClr val="5D807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800" b="1" dirty="0">
                <a:solidFill>
                  <a:srgbClr val="EC7D19"/>
                </a:solidFill>
              </a:rPr>
              <a:t>GROUP 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FEEDBACK 3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3779" y="3750550"/>
            <a:ext cx="6780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provide high-level summary of your key  responses and strategies for tackling the issues. (</a:t>
            </a:r>
            <a:r>
              <a:rPr lang="en-US" sz="24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 concise,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only 5 minutes for all of the feedback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89410"/>
            <a:ext cx="10972800" cy="348248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Inject 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586197" y="1164693"/>
            <a:ext cx="11175547" cy="775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kern="1200">
                <a:solidFill>
                  <a:srgbClr val="5D807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800" b="1" dirty="0">
                <a:solidFill>
                  <a:srgbClr val="EC7D19"/>
                </a:solidFill>
              </a:rPr>
              <a:t>GROUP 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DISCUSSION 4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7138" y="2018697"/>
            <a:ext cx="7793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sz="2400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Please break into your designated subgroups &amp; work through your responses and strategies for tackling the issues.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72837" y="3951514"/>
            <a:ext cx="11128744" cy="2448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>
              <a:buFont typeface="+mj-lt"/>
              <a:buAutoNum type="arabicPeriod"/>
            </a:pPr>
            <a:r>
              <a:rPr lang="en-US" sz="2667" dirty="0"/>
              <a:t>What resource and expertise is required?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667" dirty="0"/>
              <a:t>What don’t we know?  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667" dirty="0"/>
              <a:t>Priorities?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667" dirty="0"/>
              <a:t>Actions?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667" dirty="0"/>
              <a:t>What is the current Communications strategy and messaging to KAUST staff, students and community members?</a:t>
            </a:r>
          </a:p>
          <a:p>
            <a:pPr marL="0" indent="0">
              <a:buFont typeface="Arial"/>
              <a:buNone/>
            </a:pPr>
            <a:endParaRPr lang="en-US" sz="2667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2837" y="3240893"/>
            <a:ext cx="8516711" cy="667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kern="1200">
                <a:solidFill>
                  <a:srgbClr val="5D807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/>
              <a:t>Points to consider in your groups </a:t>
            </a:r>
          </a:p>
        </p:txBody>
      </p:sp>
    </p:spTree>
    <p:extLst>
      <p:ext uri="{BB962C8B-B14F-4D97-AF65-F5344CB8AC3E}">
        <p14:creationId xmlns:p14="http://schemas.microsoft.com/office/powerpoint/2010/main" val="201394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469651" y="2653017"/>
            <a:ext cx="11408640" cy="775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kern="1200">
                <a:solidFill>
                  <a:srgbClr val="5D807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800" b="1" dirty="0">
                <a:solidFill>
                  <a:srgbClr val="EC7D19"/>
                </a:solidFill>
              </a:rPr>
              <a:t>GROUP 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FEEDBACK 4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3779" y="3750550"/>
            <a:ext cx="6780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provide high-level summary of your key  responses and strategies for tackling the issues. (</a:t>
            </a:r>
            <a:r>
              <a:rPr lang="en-US" sz="24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 concise,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only 10 minutes for all of the feedback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34957"/>
            <a:ext cx="12192000" cy="775044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EC7D19"/>
                </a:solidFill>
              </a:rPr>
              <a:t>EXERCISE 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END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34957"/>
            <a:ext cx="12192000" cy="775044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EC7D19"/>
                </a:solidFill>
              </a:rPr>
              <a:t>EXERCISE 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DEBRIEF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have you learned from this exercise?</a:t>
            </a:r>
          </a:p>
          <a:p>
            <a:r>
              <a:rPr lang="en-US" dirty="0"/>
              <a:t>What would you do differently?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Thoughts?</a:t>
            </a:r>
          </a:p>
        </p:txBody>
      </p:sp>
    </p:spTree>
    <p:extLst>
      <p:ext uri="{BB962C8B-B14F-4D97-AF65-F5344CB8AC3E}">
        <p14:creationId xmlns:p14="http://schemas.microsoft.com/office/powerpoint/2010/main" val="33185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005" y="2562626"/>
            <a:ext cx="7912568" cy="293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3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83" y="365125"/>
            <a:ext cx="8165961" cy="1030309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Exercise Objectives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1716" y="1698839"/>
            <a:ext cx="8537345" cy="50093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the 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escalation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steps taken leading up the activation of (name of department) emergency response team</a:t>
            </a:r>
          </a:p>
          <a:p>
            <a:pPr>
              <a:lnSpc>
                <a:spcPct val="150000"/>
              </a:lnSpc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ngsana New" pitchFamily="18" charset="-120"/>
                <a:cs typeface="Arial" panose="020B0604020202020204" pitchFamily="34" charset="0"/>
              </a:rPr>
              <a:t>To </a:t>
            </a:r>
            <a:r>
              <a:rPr lang="en-GB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ngsana New" pitchFamily="18" charset="-120"/>
                <a:cs typeface="Arial" panose="020B0604020202020204" pitchFamily="34" charset="0"/>
              </a:rPr>
              <a:t>familiarize</a:t>
            </a: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ngsana New" pitchFamily="18" charset="-120"/>
                <a:cs typeface="Arial" panose="020B0604020202020204" pitchFamily="34" charset="0"/>
              </a:rPr>
              <a:t> the (name of department) emergency response team with each other, and their individual </a:t>
            </a:r>
            <a:r>
              <a:rPr lang="en-GB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ngsana New" pitchFamily="18" charset="-120"/>
                <a:cs typeface="Arial" panose="020B0604020202020204" pitchFamily="34" charset="0"/>
              </a:rPr>
              <a:t>role and function</a:t>
            </a: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ngsana New" pitchFamily="18" charset="-12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awareness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(name of department) 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procedures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respond to a (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incident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ngsana New" pitchFamily="18" charset="-120"/>
                <a:cs typeface="Arial" panose="020B0604020202020204" pitchFamily="34" charset="0"/>
              </a:rPr>
              <a:t>Establish lessons learned and what we could improve – </a:t>
            </a:r>
            <a:r>
              <a:rPr lang="en-US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ngsana New" pitchFamily="18" charset="-120"/>
                <a:cs typeface="Arial" panose="020B0604020202020204" pitchFamily="34" charset="0"/>
              </a:rPr>
              <a:t>Identify Gaps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ngsana New" pitchFamily="18" charset="-12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ngsana New" pitchFamily="18" charset="-120"/>
                <a:cs typeface="Arial" panose="020B0604020202020204" pitchFamily="34" charset="0"/>
              </a:rPr>
              <a:t>Other objectives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GB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ngsana New" pitchFamily="18" charset="-12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743" y="1698839"/>
            <a:ext cx="2533138" cy="183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23" y="361283"/>
            <a:ext cx="7600545" cy="10303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Exercise Format &amp; Ground Rules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14" y="1714206"/>
            <a:ext cx="10691693" cy="483259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exercise will not be run in real-time, it will jump forward in phased increments.</a:t>
            </a: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exercise will consist of a number of injects, followed by short tactical discussions and input/feedback (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minutes for group discussion &amp; 10 minutes for group comment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lnSpc>
                <a:spcPct val="170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representative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each role should be nominated to provide feedback.</a:t>
            </a:r>
          </a:p>
          <a:p>
            <a:pPr>
              <a:lnSpc>
                <a:spcPct val="170000"/>
              </a:lnSpc>
            </a:pPr>
            <a:r>
              <a:rPr lang="en-US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communications to or from observers</a:t>
            </a:r>
          </a:p>
          <a:p>
            <a:pPr>
              <a:lnSpc>
                <a:spcPct val="170000"/>
              </a:lnSpc>
            </a:pPr>
            <a:r>
              <a:rPr lang="en-US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Simulated calls to Subject Matter Experts allowed – “Note, this is an exercise…”</a:t>
            </a:r>
          </a:p>
          <a:p>
            <a:pPr marL="0" indent="0">
              <a:lnSpc>
                <a:spcPct val="16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34957"/>
            <a:ext cx="12192000" cy="775044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EC7D19"/>
                </a:solidFill>
              </a:rPr>
              <a:t>EXERCISE 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4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Developing Scenario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8158" y="893497"/>
            <a:ext cx="83154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endParaRPr lang="en-US" sz="2000" b="1" i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defTabSz="609585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6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89409"/>
            <a:ext cx="10972800" cy="4220151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i="1" dirty="0"/>
          </a:p>
          <a:p>
            <a:endParaRPr lang="en-US" sz="4400" dirty="0"/>
          </a:p>
          <a:p>
            <a:endParaRPr lang="en-US" sz="4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Inject #1</a:t>
            </a:r>
          </a:p>
        </p:txBody>
      </p:sp>
    </p:spTree>
    <p:extLst>
      <p:ext uri="{BB962C8B-B14F-4D97-AF65-F5344CB8AC3E}">
        <p14:creationId xmlns:p14="http://schemas.microsoft.com/office/powerpoint/2010/main" val="39442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586197" y="1164693"/>
            <a:ext cx="11175547" cy="775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kern="1200">
                <a:solidFill>
                  <a:srgbClr val="5D807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800" b="1" dirty="0">
                <a:solidFill>
                  <a:srgbClr val="EC7D19"/>
                </a:solidFill>
              </a:rPr>
              <a:t>GROUP 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DISCUSSION 1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7138" y="2018697"/>
            <a:ext cx="7793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sz="2400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Please break into your designated subgroups &amp; work through your responses and strategies for tackling the issues.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72837" y="4196443"/>
            <a:ext cx="11128744" cy="2448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>
              <a:buFont typeface="+mj-lt"/>
              <a:buAutoNum type="arabicPeriod"/>
            </a:pPr>
            <a:r>
              <a:rPr lang="en-US" sz="2667" dirty="0"/>
              <a:t>What are the facts?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667" dirty="0"/>
              <a:t>What don’t we know?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667" dirty="0"/>
              <a:t>What are the key issues for your area of responsibility at this stage?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667" dirty="0"/>
              <a:t>Priorities?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667" dirty="0"/>
              <a:t>Actions?</a:t>
            </a:r>
          </a:p>
          <a:p>
            <a:pPr marL="0" indent="0">
              <a:buFont typeface="Arial"/>
              <a:buNone/>
            </a:pPr>
            <a:endParaRPr lang="en-US" sz="2667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1616" y="3391932"/>
            <a:ext cx="8516711" cy="667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kern="1200">
                <a:solidFill>
                  <a:srgbClr val="5D807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/>
              <a:t>Points to consider in your groups</a:t>
            </a:r>
          </a:p>
        </p:txBody>
      </p:sp>
    </p:spTree>
    <p:extLst>
      <p:ext uri="{BB962C8B-B14F-4D97-AF65-F5344CB8AC3E}">
        <p14:creationId xmlns:p14="http://schemas.microsoft.com/office/powerpoint/2010/main" val="64495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469651" y="2653017"/>
            <a:ext cx="11408640" cy="775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kern="1200">
                <a:solidFill>
                  <a:srgbClr val="5D807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800" b="1" dirty="0">
                <a:solidFill>
                  <a:srgbClr val="EC7D19"/>
                </a:solidFill>
              </a:rPr>
              <a:t>GROUP 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FEEDBACK 1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3779" y="3750550"/>
            <a:ext cx="6780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provide high-level summary of your key  responses and strategies for tackling the issues. (</a:t>
            </a:r>
            <a:r>
              <a:rPr lang="en-US" sz="24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 concise,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only 10 minutes for all of the feedback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191245</TotalTime>
  <Words>873</Words>
  <Application>Microsoft Office PowerPoint</Application>
  <PresentationFormat>Widescreen</PresentationFormat>
  <Paragraphs>131</Paragraphs>
  <Slides>29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Raleway Aligned Aligned ExtraBo</vt:lpstr>
      <vt:lpstr>Office Theme</vt:lpstr>
      <vt:lpstr>1_Office Theme</vt:lpstr>
      <vt:lpstr>2_Office Theme</vt:lpstr>
      <vt:lpstr>Emergency Exercise (Tabletop)  Name: Date:</vt:lpstr>
      <vt:lpstr>Agenda</vt:lpstr>
      <vt:lpstr>Exercise Objectives</vt:lpstr>
      <vt:lpstr>Exercise Format &amp; Ground Rules</vt:lpstr>
      <vt:lpstr>EXERCISE START</vt:lpstr>
      <vt:lpstr>Developing Scenario </vt:lpstr>
      <vt:lpstr>Inject #1</vt:lpstr>
      <vt:lpstr>PowerPoint Presentation</vt:lpstr>
      <vt:lpstr>PowerPoint Presentation</vt:lpstr>
      <vt:lpstr>Incident Escalation – Observer Actions</vt:lpstr>
      <vt:lpstr> Safety Coordinator - Actions</vt:lpstr>
      <vt:lpstr>Building Occupants - Actions</vt:lpstr>
      <vt:lpstr>Building Management - Actions</vt:lpstr>
      <vt:lpstr>Department Head - Actions</vt:lpstr>
      <vt:lpstr>KAUST Emergency Services - Actions</vt:lpstr>
      <vt:lpstr>Inject #2:</vt:lpstr>
      <vt:lpstr>EOT Actions</vt:lpstr>
      <vt:lpstr>PowerPoint Presentation</vt:lpstr>
      <vt:lpstr>PowerPoint Presentation</vt:lpstr>
      <vt:lpstr>Inject #3 </vt:lpstr>
      <vt:lpstr>PowerPoint Presentation</vt:lpstr>
      <vt:lpstr>PowerPoint Presentation</vt:lpstr>
      <vt:lpstr>Inject #4</vt:lpstr>
      <vt:lpstr>PowerPoint Presentation</vt:lpstr>
      <vt:lpstr>PowerPoint Presentation</vt:lpstr>
      <vt:lpstr>EXERCISE END</vt:lpstr>
      <vt:lpstr>EXERCISE DEBRIEF</vt:lpstr>
      <vt:lpstr>Thoughts?</vt:lpstr>
      <vt:lpstr>PowerPoint Presentation</vt:lpstr>
    </vt:vector>
  </TitlesOfParts>
  <Company>KAUST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Choungyoun Park</dc:creator>
  <cp:lastModifiedBy>Albert Du Plessis</cp:lastModifiedBy>
  <cp:revision>220</cp:revision>
  <cp:lastPrinted>2022-08-31T12:42:09Z</cp:lastPrinted>
  <dcterms:created xsi:type="dcterms:W3CDTF">2020-08-20T06:17:42Z</dcterms:created>
  <dcterms:modified xsi:type="dcterms:W3CDTF">2024-01-23T07:34:53Z</dcterms:modified>
</cp:coreProperties>
</file>